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57" r:id="rId6"/>
    <p:sldId id="267" r:id="rId7"/>
    <p:sldId id="260" r:id="rId8"/>
    <p:sldId id="261" r:id="rId9"/>
    <p:sldId id="264" r:id="rId10"/>
    <p:sldId id="263" r:id="rId11"/>
    <p:sldId id="265" r:id="rId12"/>
    <p:sldId id="266" r:id="rId13"/>
    <p:sldId id="268" r:id="rId14"/>
    <p:sldId id="284" r:id="rId15"/>
    <p:sldId id="269" r:id="rId16"/>
    <p:sldId id="276" r:id="rId17"/>
    <p:sldId id="277" r:id="rId18"/>
    <p:sldId id="278" r:id="rId19"/>
    <p:sldId id="280" r:id="rId20"/>
    <p:sldId id="281" r:id="rId21"/>
    <p:sldId id="282" r:id="rId22"/>
    <p:sldId id="283" r:id="rId23"/>
    <p:sldId id="286" r:id="rId24"/>
    <p:sldId id="287" r:id="rId25"/>
    <p:sldId id="288" r:id="rId26"/>
    <p:sldId id="285" r:id="rId27"/>
    <p:sldId id="279" r:id="rId28"/>
    <p:sldId id="289" r:id="rId29"/>
    <p:sldId id="290" r:id="rId30"/>
    <p:sldId id="291" r:id="rId31"/>
    <p:sldId id="293" r:id="rId32"/>
    <p:sldId id="270" r:id="rId33"/>
    <p:sldId id="272" r:id="rId34"/>
    <p:sldId id="273" r:id="rId35"/>
    <p:sldId id="271" r:id="rId36"/>
    <p:sldId id="274" r:id="rId37"/>
    <p:sldId id="275" r:id="rId38"/>
    <p:sldId id="292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/>
    <p:restoredTop sz="94671"/>
  </p:normalViewPr>
  <p:slideViewPr>
    <p:cSldViewPr>
      <p:cViewPr varScale="1">
        <p:scale>
          <a:sx n="104" d="100"/>
          <a:sy n="104" d="100"/>
        </p:scale>
        <p:origin x="188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7E99-4A20-4E7F-814E-65837717A202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A459-5F7A-40A0-9396-A1A82C412F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7E99-4A20-4E7F-814E-65837717A202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A459-5F7A-40A0-9396-A1A82C412F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7E99-4A20-4E7F-814E-65837717A202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A459-5F7A-40A0-9396-A1A82C412F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7E99-4A20-4E7F-814E-65837717A202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A459-5F7A-40A0-9396-A1A82C412F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7E99-4A20-4E7F-814E-65837717A202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A459-5F7A-40A0-9396-A1A82C412F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7E99-4A20-4E7F-814E-65837717A202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A459-5F7A-40A0-9396-A1A82C412F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7E99-4A20-4E7F-814E-65837717A202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A459-5F7A-40A0-9396-A1A82C412F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7E99-4A20-4E7F-814E-65837717A202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A459-5F7A-40A0-9396-A1A82C412F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7E99-4A20-4E7F-814E-65837717A202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A459-5F7A-40A0-9396-A1A82C412F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7E99-4A20-4E7F-814E-65837717A202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A459-5F7A-40A0-9396-A1A82C412F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7E99-4A20-4E7F-814E-65837717A202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A459-5F7A-40A0-9396-A1A82C412F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F7E99-4A20-4E7F-814E-65837717A202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CA459-5F7A-40A0-9396-A1A82C412FD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urch.com/logisim/" TargetMode="External"/><Relationship Id="rId2" Type="http://schemas.openxmlformats.org/officeDocument/2006/relationships/hyperlink" Target="http://fit.nsu.ru/~fat/Platform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en.wikipedia.org/wiki/IBM_407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7848" y="1700808"/>
            <a:ext cx="7772400" cy="1470025"/>
          </a:xfrm>
        </p:spPr>
        <p:txBody>
          <a:bodyPr/>
          <a:lstStyle/>
          <a:p>
            <a:r>
              <a:rPr lang="en-US" dirty="0"/>
              <a:t>Lecture 1 </a:t>
            </a:r>
            <a:br>
              <a:rPr lang="en-US" dirty="0"/>
            </a:br>
            <a:r>
              <a:rPr lang="en-US" dirty="0"/>
              <a:t>Introduction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6400800" cy="27363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Computing platforms</a:t>
            </a:r>
          </a:p>
          <a:p>
            <a:r>
              <a:rPr lang="en-US" dirty="0"/>
              <a:t>Novosibirsk State University</a:t>
            </a:r>
            <a:br>
              <a:rPr lang="en-US" dirty="0"/>
            </a:br>
            <a:r>
              <a:rPr lang="en-US" dirty="0"/>
              <a:t>University of Hertfordshire</a:t>
            </a:r>
          </a:p>
          <a:p>
            <a:r>
              <a:rPr lang="en-US" dirty="0"/>
              <a:t>D. Irtegov, </a:t>
            </a:r>
            <a:r>
              <a:rPr lang="en-US" dirty="0" err="1"/>
              <a:t>A.Shafarenko</a:t>
            </a:r>
            <a:endParaRPr lang="en-US" dirty="0"/>
          </a:p>
          <a:p>
            <a:r>
              <a:rPr lang="en-US"/>
              <a:t>2018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translation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Create VM ~= create a mechanism to translate platform language to the lower-level platform</a:t>
            </a:r>
          </a:p>
          <a:p>
            <a:r>
              <a:rPr lang="en-US" dirty="0"/>
              <a:t>Two main techniques:</a:t>
            </a:r>
          </a:p>
          <a:p>
            <a:pPr lvl="1"/>
            <a:r>
              <a:rPr lang="en-US" dirty="0"/>
              <a:t>Compilation</a:t>
            </a:r>
          </a:p>
          <a:p>
            <a:pPr lvl="2"/>
            <a:r>
              <a:rPr lang="en-US" dirty="0"/>
              <a:t>You take source program and generate a new (supposedly equivalent) program in target language</a:t>
            </a:r>
          </a:p>
          <a:p>
            <a:pPr lvl="1"/>
            <a:r>
              <a:rPr lang="en-US" dirty="0"/>
              <a:t>Interpretation</a:t>
            </a:r>
          </a:p>
          <a:p>
            <a:pPr lvl="2"/>
            <a:r>
              <a:rPr lang="en-US" dirty="0"/>
              <a:t>You take source program and interpret is statement by statement</a:t>
            </a:r>
          </a:p>
          <a:p>
            <a:r>
              <a:rPr lang="en-US" dirty="0"/>
              <a:t>Lowest level language must be interpreted, because (by definition) there is no lower-level native language</a:t>
            </a:r>
          </a:p>
          <a:p>
            <a:r>
              <a:rPr lang="en-US" dirty="0"/>
              <a:t>There are hybrid techniques, like </a:t>
            </a:r>
            <a:r>
              <a:rPr lang="en-US" dirty="0" err="1"/>
              <a:t>JiT</a:t>
            </a:r>
            <a:r>
              <a:rPr lang="en-US" dirty="0"/>
              <a:t> compilation</a:t>
            </a:r>
          </a:p>
          <a:p>
            <a:pPr lvl="1"/>
            <a:r>
              <a:rPr lang="en-US" dirty="0"/>
              <a:t>But we won’t discuss them now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CB65FF-1E6A-1A43-975E-48028CD10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compilation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4E5343-23F6-1B4C-A3DD-0D6884E13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Compiled program is not different from native language program.  </a:t>
            </a:r>
            <a:br>
              <a:rPr lang="en-US" dirty="0"/>
            </a:br>
            <a:r>
              <a:rPr lang="en-US" dirty="0"/>
              <a:t>Actually, it IS a native program</a:t>
            </a:r>
          </a:p>
          <a:p>
            <a:r>
              <a:rPr lang="en-US" dirty="0"/>
              <a:t>It means, there is no runtime overhead </a:t>
            </a:r>
          </a:p>
          <a:p>
            <a:pPr lvl="1"/>
            <a:r>
              <a:rPr lang="en-US" dirty="0"/>
              <a:t>compiled program can be suboptimal, </a:t>
            </a:r>
            <a:br>
              <a:rPr lang="en-US" dirty="0"/>
            </a:br>
            <a:r>
              <a:rPr lang="en-US" dirty="0"/>
              <a:t>this can be seen as form of the overhead</a:t>
            </a:r>
          </a:p>
          <a:p>
            <a:r>
              <a:rPr lang="en-US" dirty="0"/>
              <a:t>Modern compilers are very good </a:t>
            </a:r>
            <a:br>
              <a:rPr lang="en-US" dirty="0"/>
            </a:br>
            <a:r>
              <a:rPr lang="en-US" dirty="0"/>
              <a:t>at writing optimal programs, </a:t>
            </a:r>
            <a:br>
              <a:rPr lang="en-US" dirty="0"/>
            </a:br>
            <a:r>
              <a:rPr lang="en-US" dirty="0"/>
              <a:t>on average, better than humans</a:t>
            </a:r>
          </a:p>
        </p:txBody>
      </p:sp>
    </p:spTree>
    <p:extLst>
      <p:ext uri="{BB962C8B-B14F-4D97-AF65-F5344CB8AC3E}">
        <p14:creationId xmlns:p14="http://schemas.microsoft.com/office/powerpoint/2010/main" val="1699359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D2D3C-1C90-9C43-B53C-A50CE3211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interpretation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6CF8A9-E955-B04F-BFA5-01C8A218C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Interpreter is often simpler than a compiler</a:t>
            </a:r>
          </a:p>
          <a:p>
            <a:r>
              <a:rPr lang="en-US" dirty="0"/>
              <a:t>You can do runtime checks (implement a “sandbox”) and run untrusted programs</a:t>
            </a:r>
          </a:p>
          <a:p>
            <a:r>
              <a:rPr lang="en-US" dirty="0"/>
              <a:t>Handling runtime errors is much simpler</a:t>
            </a:r>
          </a:p>
          <a:p>
            <a:r>
              <a:rPr lang="en-US" dirty="0"/>
              <a:t>Development and debugging cycle can be faster (no compilation phase)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388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A8A4F9-78FF-C649-9A31-B9E2F74BE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and hardware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AF9A4E-29DD-EF4C-8E0B-F790E5B9B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Software and hardware are equivalent</a:t>
            </a:r>
          </a:p>
          <a:p>
            <a:pPr lvl="1"/>
            <a:r>
              <a:rPr lang="en-US" dirty="0"/>
              <a:t>With the exception that pure software cannot run </a:t>
            </a:r>
            <a:br>
              <a:rPr lang="en-US" dirty="0"/>
            </a:br>
            <a:r>
              <a:rPr lang="en-US" dirty="0"/>
              <a:t>(it must have some hardware below)</a:t>
            </a:r>
          </a:p>
          <a:p>
            <a:pPr lvl="1"/>
            <a:r>
              <a:rPr lang="en-US" dirty="0"/>
              <a:t>To run software, hardware must be programmable</a:t>
            </a:r>
          </a:p>
          <a:p>
            <a:r>
              <a:rPr lang="en-US" dirty="0"/>
              <a:t>Any specific function can be implemented both in hardware and in software</a:t>
            </a:r>
          </a:p>
          <a:p>
            <a:pPr lvl="1"/>
            <a:r>
              <a:rPr lang="en-US" dirty="0"/>
              <a:t>In this course we will learn how to implement some interesting functions in hardware</a:t>
            </a:r>
          </a:p>
          <a:p>
            <a:pPr lvl="1"/>
            <a:r>
              <a:rPr lang="en-US" dirty="0"/>
              <a:t>I hope this will give you the idea how to implement even more complex functions, essentially everything you can imagine</a:t>
            </a:r>
          </a:p>
          <a:p>
            <a:r>
              <a:rPr lang="en-US" dirty="0"/>
              <a:t>There are tools to describe hardware designs in high-level languages, similar to high-level programming languages, and automatically build circuits based on these descriptions (silicon compilation)</a:t>
            </a:r>
          </a:p>
          <a:p>
            <a:pPr lvl="1"/>
            <a:r>
              <a:rPr lang="en-US" dirty="0"/>
              <a:t>Most modern hardware is designed by tools like that</a:t>
            </a:r>
          </a:p>
        </p:txBody>
      </p:sp>
    </p:spTree>
    <p:extLst>
      <p:ext uri="{BB962C8B-B14F-4D97-AF65-F5344CB8AC3E}">
        <p14:creationId xmlns:p14="http://schemas.microsoft.com/office/powerpoint/2010/main" val="572552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4F801-B993-8F42-BCBC-6E96E8257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to choose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CEEFB4-5893-314A-A51B-7DDCFE9AA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Reasons to choose between hard- and software are mostly economical</a:t>
            </a:r>
          </a:p>
          <a:p>
            <a:r>
              <a:rPr lang="en-US" dirty="0"/>
              <a:t>Hardware is usually faster, </a:t>
            </a:r>
            <a:br>
              <a:rPr lang="en-US" dirty="0"/>
            </a:br>
            <a:r>
              <a:rPr lang="en-US" dirty="0"/>
              <a:t>but this is not always important</a:t>
            </a:r>
          </a:p>
          <a:p>
            <a:r>
              <a:rPr lang="en-US" dirty="0"/>
              <a:t>Software is cheaper to develop, copy and modify</a:t>
            </a:r>
          </a:p>
          <a:p>
            <a:r>
              <a:rPr lang="en-US" dirty="0"/>
              <a:t>Complex designs practically always have bugs</a:t>
            </a:r>
          </a:p>
          <a:p>
            <a:pPr lvl="1"/>
            <a:r>
              <a:rPr lang="en-US" dirty="0"/>
              <a:t>You cannot use them if you cannot modify (fix) them</a:t>
            </a:r>
          </a:p>
          <a:p>
            <a:r>
              <a:rPr lang="en-US" dirty="0"/>
              <a:t>Multilevel organization allows you to move between hard- and software implementations without breaking higher-level platforms</a:t>
            </a:r>
          </a:p>
          <a:p>
            <a:pPr marL="0" indent="0">
              <a:buNone/>
            </a:pP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824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9688E-6798-4147-814B-CE1414734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Von Neumann computer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26D883-CC0F-2A40-9F24-14E1B6A7D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 programmable computing platform with random access program memory</a:t>
            </a:r>
          </a:p>
          <a:p>
            <a:r>
              <a:rPr lang="en-US" dirty="0"/>
              <a:t>Typical example of Level 2 platform</a:t>
            </a:r>
          </a:p>
          <a:p>
            <a:r>
              <a:rPr lang="en-US" dirty="0"/>
              <a:t>Usually an interpreter </a:t>
            </a:r>
          </a:p>
          <a:p>
            <a:pPr lvl="1"/>
            <a:r>
              <a:rPr lang="en-US" dirty="0"/>
              <a:t>there were attempts to implement so called binary compilation, but they failed and there are reasons for that</a:t>
            </a:r>
          </a:p>
          <a:p>
            <a:r>
              <a:rPr lang="en-US" dirty="0"/>
              <a:t>One of most widely used types of programmable hardware </a:t>
            </a:r>
          </a:p>
          <a:p>
            <a:pPr lvl="1"/>
            <a:r>
              <a:rPr lang="en-US" dirty="0"/>
              <a:t>We will briefly discuss some other types of programmable hardware in next semester</a:t>
            </a:r>
          </a:p>
          <a:p>
            <a:pPr lvl="1"/>
            <a:r>
              <a:rPr lang="en-US" dirty="0"/>
              <a:t>Anything called a ”computer” has [at least one] von Neumann CPU inside</a:t>
            </a:r>
          </a:p>
          <a:p>
            <a:pPr lvl="1"/>
            <a:r>
              <a:rPr lang="en-US" dirty="0"/>
              <a:t>Many pieces of modern hardware you do not call a “computer” also have von Neumann CPU[s] inside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7593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C207BF-CF58-2944-9A8E-A72B9DAE0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on von Neumann computers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DECB16-B967-C648-9AD9-39A00CDC8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Von Neumann computer interprets values in memory as commands (instructions)</a:t>
            </a:r>
          </a:p>
          <a:p>
            <a:r>
              <a:rPr lang="en-US" dirty="0"/>
              <a:t>Values in memory are numbers</a:t>
            </a:r>
          </a:p>
          <a:p>
            <a:pPr lvl="1"/>
            <a:r>
              <a:rPr lang="en-US" dirty="0"/>
              <a:t>In binary computers, they can be viewed as bit strings (thus the term “binary code”)</a:t>
            </a:r>
          </a:p>
          <a:p>
            <a:pPr lvl="1"/>
            <a:r>
              <a:rPr lang="en-US" dirty="0"/>
              <a:t>But some von Neuman computers were not binary</a:t>
            </a:r>
          </a:p>
          <a:p>
            <a:pPr lvl="1"/>
            <a:r>
              <a:rPr lang="en-US" dirty="0"/>
              <a:t>For example, ENIAC was decimal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272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2CBCF-9E24-C248-8D2A-1E1BED97B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commands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DA7AAD-55A4-0040-AD14-BF1577AAF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Every valid command has a number (opcode)</a:t>
            </a:r>
          </a:p>
          <a:p>
            <a:r>
              <a:rPr lang="en-US" dirty="0"/>
              <a:t>List of all valid commands (together with description of their semantics) is known as </a:t>
            </a:r>
            <a:br>
              <a:rPr lang="en-US" dirty="0"/>
            </a:br>
            <a:r>
              <a:rPr lang="en-US" i="1" dirty="0"/>
              <a:t>ISA</a:t>
            </a:r>
            <a:r>
              <a:rPr lang="en-US" dirty="0"/>
              <a:t> (Instruction Set Architecture) or </a:t>
            </a:r>
            <a:br>
              <a:rPr lang="en-US" dirty="0"/>
            </a:br>
            <a:r>
              <a:rPr lang="en-US" i="1" dirty="0"/>
              <a:t>machine language</a:t>
            </a:r>
          </a:p>
          <a:p>
            <a:r>
              <a:rPr lang="en-US" dirty="0"/>
              <a:t>ISA is not to be confused with </a:t>
            </a:r>
            <a:r>
              <a:rPr lang="en-US" i="1" dirty="0"/>
              <a:t>assembly language</a:t>
            </a:r>
            <a:r>
              <a:rPr lang="en-US" dirty="0"/>
              <a:t>, which is Level 3 platform in our classification</a:t>
            </a:r>
          </a:p>
          <a:p>
            <a:r>
              <a:rPr lang="en-US" dirty="0"/>
              <a:t>Program in machine language is a sequence of numeric (binary) commands, known as </a:t>
            </a:r>
            <a:r>
              <a:rPr lang="en-US" i="1" dirty="0"/>
              <a:t>binary code</a:t>
            </a:r>
            <a:endParaRPr lang="en-US" dirty="0"/>
          </a:p>
          <a:p>
            <a:r>
              <a:rPr lang="en-US" dirty="0"/>
              <a:t>Assembly language program is a human-readable representation of machine language program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517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7F7C3-12CB-6643-976C-AE23A7E79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random access is important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1770DB-493B-984E-BE14-2D748FDBA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When program is loaded in random access memory, every command has an address </a:t>
            </a:r>
            <a:br>
              <a:rPr lang="en-US" dirty="0"/>
            </a:br>
            <a:r>
              <a:rPr lang="en-US" dirty="0"/>
              <a:t>(a number of memory cell where this command is located)</a:t>
            </a:r>
          </a:p>
          <a:p>
            <a:r>
              <a:rPr lang="en-US" dirty="0"/>
              <a:t>Von Neumann CPU has so called jump (branch) instructions that transfer execution to any specific address</a:t>
            </a:r>
          </a:p>
          <a:p>
            <a:r>
              <a:rPr lang="en-US" dirty="0"/>
              <a:t>So, the execution of program is not [strictly] sequential</a:t>
            </a:r>
          </a:p>
          <a:p>
            <a:r>
              <a:rPr lang="en-US" dirty="0"/>
              <a:t>Jump instructions are used to implement constructs like loops, conditional statements, subroutine calls,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Most of this semester is dedicated to studying how this actually works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082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2E067-ACE4-B046-9D59-C1F9C6F5A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families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2ED39D-4B14-CA4D-BA32-69BCFADDD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People want to run programs for old CPUs on newer machines</a:t>
            </a:r>
          </a:p>
          <a:p>
            <a:r>
              <a:rPr lang="en-US" dirty="0"/>
              <a:t>Series of CPU with the same or compatible ISA</a:t>
            </a:r>
          </a:p>
          <a:p>
            <a:pPr lvl="1"/>
            <a:r>
              <a:rPr lang="en-US" dirty="0"/>
              <a:t>Compatible means that never versions of ISA have all the same commands as older one, may be with addition of some new commands.</a:t>
            </a:r>
          </a:p>
          <a:p>
            <a:r>
              <a:rPr lang="en-US" dirty="0"/>
              <a:t>Oldest widely used ISA is IBM System/360, first developed in 1965.  </a:t>
            </a:r>
          </a:p>
          <a:p>
            <a:pPr lvl="1"/>
            <a:r>
              <a:rPr lang="en-US" dirty="0"/>
              <a:t>Still fully supported by IBM System/z computers</a:t>
            </a:r>
          </a:p>
          <a:p>
            <a:r>
              <a:rPr lang="en-US" dirty="0"/>
              <a:t>Probably second oldest (between widely used now) is </a:t>
            </a:r>
            <a:br>
              <a:rPr lang="en-US" dirty="0"/>
            </a:br>
            <a:r>
              <a:rPr lang="en-US" dirty="0"/>
              <a:t>MCS-48 family of 8-bit microcontrollers, developed by Intel in 1976 and licensed by other manufacturers.  </a:t>
            </a:r>
          </a:p>
          <a:p>
            <a:pPr lvl="1"/>
            <a:r>
              <a:rPr lang="en-US" dirty="0"/>
              <a:t>Every PC-compatible motherboard has MCS-48 circuit, typically implemented as part of so-called ”south bridge”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75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[computing] platform?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 descr="draugen_platform_oil_rig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628800"/>
            <a:ext cx="6856762" cy="482116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2A4F99-7029-9D4A-9CDF-2E185E8EC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 ISA: ARM and x86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9F5839-25E2-4D41-A11D-91A2C3C84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x86 - CPU family compatible with Intel 80386, released in 1987.  </a:t>
            </a:r>
          </a:p>
          <a:p>
            <a:pPr lvl="1"/>
            <a:r>
              <a:rPr lang="en-US" dirty="0"/>
              <a:t>Older Intel CPU like 8086/88 and 80286 are NOT members of x86 family</a:t>
            </a:r>
          </a:p>
          <a:p>
            <a:pPr lvl="1"/>
            <a:r>
              <a:rPr lang="en-US" dirty="0"/>
              <a:t>Originally 32-bit, extended to 64-bit (x86_64 or simply x64) by AMD in 2003</a:t>
            </a:r>
          </a:p>
          <a:p>
            <a:r>
              <a:rPr lang="en-US" dirty="0"/>
              <a:t>ARM (originally Acorn RISC Machine) was developed by Acorn Computers in 1985 for use in Acorn Archimedes microcomputer.  </a:t>
            </a:r>
          </a:p>
          <a:p>
            <a:pPr lvl="1"/>
            <a:r>
              <a:rPr lang="en-US" dirty="0"/>
              <a:t>In 1990s it was licensed by other manufacturers mostly for embedded applications  </a:t>
            </a:r>
          </a:p>
          <a:p>
            <a:pPr lvl="1"/>
            <a:r>
              <a:rPr lang="en-US" dirty="0"/>
              <a:t>In 2000s it started to gain popularity in smartphones, and circa 2010 it surpassed x86 by worldwide usage</a:t>
            </a:r>
          </a:p>
          <a:p>
            <a:pPr lvl="1"/>
            <a:r>
              <a:rPr lang="en-US" dirty="0"/>
              <a:t>Originally 32-bit, extended to 64-bit in 2011.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278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B59E9-F494-3444-AA44-1835B0526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not study commercial ISA?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01EDB1-8765-AE4C-91B1-D1E8968AB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Well, nobody forbids you to study ARM or x86 or MCS-48/51 or Atmel AVR or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On interview, I’ve heard some of you actually studied Arduino</a:t>
            </a:r>
          </a:p>
          <a:p>
            <a:r>
              <a:rPr lang="en-US" dirty="0"/>
              <a:t>But commercial ISA have long (and sometimes tragic) history and are constrained by backward compatibility</a:t>
            </a:r>
          </a:p>
          <a:p>
            <a:r>
              <a:rPr lang="en-US" dirty="0"/>
              <a:t>Many important details and even concepts of x86 or ARM cannot be understood without knowing peculiarities of 1980s hardware and intellectual fashion of that period</a:t>
            </a:r>
          </a:p>
          <a:p>
            <a:r>
              <a:rPr lang="en-US" dirty="0"/>
              <a:t>x86 is also constrained by attempts to maintain assembly-level and OS-level compatibility with 80286, 8086 and even earlier 8080/85 ISA</a:t>
            </a:r>
          </a:p>
          <a:p>
            <a:r>
              <a:rPr lang="en-US" dirty="0"/>
              <a:t>This will distract us from basic concepts we need to understand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308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52CFE-E92E-5C4B-842A-87A8E2ED2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CdM-8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80A721-363E-834F-8565-DCC7FAA76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CdM-8 is a 8-bit Level 2 platform (von Neumann CPU) designed by A. </a:t>
            </a:r>
            <a:r>
              <a:rPr lang="en-US" dirty="0" err="1"/>
              <a:t>Shafarenko</a:t>
            </a:r>
            <a:endParaRPr lang="en-US" dirty="0"/>
          </a:p>
          <a:p>
            <a:r>
              <a:rPr lang="en-US" dirty="0"/>
              <a:t>Two implementations:</a:t>
            </a:r>
          </a:p>
          <a:p>
            <a:pPr lvl="1"/>
            <a:r>
              <a:rPr lang="en-US" dirty="0"/>
              <a:t>Software emulator </a:t>
            </a:r>
            <a:r>
              <a:rPr lang="en-US" dirty="0" err="1"/>
              <a:t>cocoemu</a:t>
            </a:r>
            <a:r>
              <a:rPr lang="en-US" dirty="0"/>
              <a:t>, written in Python</a:t>
            </a:r>
          </a:p>
          <a:p>
            <a:pPr lvl="2"/>
            <a:r>
              <a:rPr lang="en-US" dirty="0"/>
              <a:t>Works together with </a:t>
            </a:r>
            <a:r>
              <a:rPr lang="en-US" dirty="0" err="1"/>
              <a:t>CocoIDE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Gate-level (Level 1) circuit file for Logisim</a:t>
            </a:r>
          </a:p>
          <a:p>
            <a:pPr lvl="1"/>
            <a:r>
              <a:rPr lang="en-US" dirty="0"/>
              <a:t>No silicon and copper hardware implementation (somebody want to volunteer?)</a:t>
            </a:r>
          </a:p>
        </p:txBody>
      </p:sp>
    </p:spTree>
    <p:extLst>
      <p:ext uri="{BB962C8B-B14F-4D97-AF65-F5344CB8AC3E}">
        <p14:creationId xmlns:p14="http://schemas.microsoft.com/office/powerpoint/2010/main" val="1998769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3C57A-018A-EE43-B57B-45F766BDA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CdM-8 (an analogy)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A1BAA9-631C-1C44-921A-3F2D8CBBF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17639"/>
            <a:ext cx="7200799" cy="787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Modern aircrafts are pretty complex</a:t>
            </a:r>
          </a:p>
          <a:p>
            <a:endParaRPr lang="ru-RU" dirty="0"/>
          </a:p>
        </p:txBody>
      </p:sp>
      <p:pic>
        <p:nvPicPr>
          <p:cNvPr id="4098" name="Picture 2" descr="https://qph.fs.quoracdn.net/main-qimg-3338f58c50ac14c276b88e94518c4d8b-c">
            <a:extLst>
              <a:ext uri="{FF2B5EF4-FFF2-40B4-BE49-F238E27FC236}">
                <a16:creationId xmlns:a16="http://schemas.microsoft.com/office/drawing/2014/main" id="{E2F692AE-C107-CC43-A9FC-8A08FBB31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77939"/>
            <a:ext cx="5594348" cy="432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541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E0E8C-E25D-5246-9D2E-7B15713FD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 let’s start from something simpler</a:t>
            </a:r>
            <a:endParaRPr lang="ru-RU" dirty="0"/>
          </a:p>
        </p:txBody>
      </p:sp>
      <p:pic>
        <p:nvPicPr>
          <p:cNvPr id="5122" name="Picture 2" descr="http://en.people.cn/NMediaFile/2016/0316/FOREIGN201603161702000517611418400.jpg">
            <a:extLst>
              <a:ext uri="{FF2B5EF4-FFF2-40B4-BE49-F238E27FC236}">
                <a16:creationId xmlns:a16="http://schemas.microsoft.com/office/drawing/2014/main" id="{F725B854-CEC2-F249-9D7F-672AEC4054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85" y="1417638"/>
            <a:ext cx="7196707" cy="479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899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48C24-782D-814A-A749-59A4DD421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it is good idea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7872FE-2364-5A47-B0AA-F4C8C9BA8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It can fly</a:t>
            </a:r>
          </a:p>
          <a:p>
            <a:r>
              <a:rPr lang="en-US" dirty="0"/>
              <a:t>It is fun to fly</a:t>
            </a:r>
          </a:p>
          <a:p>
            <a:r>
              <a:rPr lang="en-US" dirty="0"/>
              <a:t>It can be disassembled to sticks and gadgets and assembled back (and it is also fun)</a:t>
            </a:r>
          </a:p>
          <a:p>
            <a:r>
              <a:rPr lang="en-US" dirty="0"/>
              <a:t>It can illustrate basic concepts like lift and drag</a:t>
            </a:r>
          </a:p>
          <a:p>
            <a:r>
              <a:rPr lang="en-US" dirty="0"/>
              <a:t>It can illustrate some not so basic concepts like stability, weight discipline and stall recovery</a:t>
            </a:r>
          </a:p>
          <a:p>
            <a:r>
              <a:rPr lang="en-US" dirty="0"/>
              <a:t>As you understand basics, we can move to something more complex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479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FD80F-3775-C64F-BDDD-FCE5121C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CdM-8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2735A9-D62F-424D-BB62-779ACED4C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Very simple design, good for illustrating both Level 2/3 and Level 0/1 concepts</a:t>
            </a:r>
          </a:p>
          <a:p>
            <a:r>
              <a:rPr lang="en-US" dirty="0"/>
              <a:t>No backward compatibility burden and related complexity</a:t>
            </a:r>
          </a:p>
          <a:p>
            <a:r>
              <a:rPr lang="en-US" dirty="0"/>
              <a:t>Fully functional (for a CPU with 256 bytes of total memory)</a:t>
            </a:r>
          </a:p>
          <a:p>
            <a:r>
              <a:rPr lang="en-US" dirty="0"/>
              <a:t>Advanced </a:t>
            </a:r>
            <a:r>
              <a:rPr lang="en-US" dirty="0" err="1"/>
              <a:t>macroassembler</a:t>
            </a:r>
            <a:r>
              <a:rPr lang="en-US" dirty="0"/>
              <a:t> with some capabilities of Level 4 platforms (thus the name Level 3 ½)</a:t>
            </a:r>
          </a:p>
          <a:p>
            <a:r>
              <a:rPr lang="en-US" dirty="0"/>
              <a:t>Nice IDE with ability to see all program and data memory in a single window (impossible even on 16-bit CPU!)</a:t>
            </a:r>
          </a:p>
          <a:p>
            <a:r>
              <a:rPr lang="en-US" dirty="0"/>
              <a:t>Extended version with interrupts, memory banks and system/user mode</a:t>
            </a:r>
          </a:p>
          <a:p>
            <a:r>
              <a:rPr lang="en-US" dirty="0"/>
              <a:t>Ability to extend the design with Logisim circuits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389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C7EB6-4039-F343-B257-408F666F8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 of von Neumann CPU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D85DBD-1DEB-E742-9BD4-0A661CD95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Manchester architecture</a:t>
            </a:r>
            <a:br>
              <a:rPr lang="en-US" dirty="0"/>
            </a:br>
            <a:r>
              <a:rPr lang="en-US" dirty="0"/>
              <a:t>(for “Manchester Baby”)</a:t>
            </a:r>
          </a:p>
          <a:p>
            <a:pPr lvl="1"/>
            <a:r>
              <a:rPr lang="en-US" dirty="0"/>
              <a:t>Stores program and data in same memory</a:t>
            </a:r>
          </a:p>
          <a:p>
            <a:pPr lvl="1"/>
            <a:r>
              <a:rPr lang="en-US" dirty="0"/>
              <a:t>In some textbooks, only Manchester computers are called von Neumann computers</a:t>
            </a:r>
          </a:p>
          <a:p>
            <a:r>
              <a:rPr lang="en-US" dirty="0"/>
              <a:t>Harvard architecture </a:t>
            </a:r>
            <a:br>
              <a:rPr lang="en-US" dirty="0"/>
            </a:br>
            <a:r>
              <a:rPr lang="en-US" dirty="0"/>
              <a:t>(for Harvard Mark I, which was not even stored-memory computer)</a:t>
            </a:r>
          </a:p>
          <a:p>
            <a:pPr lvl="1"/>
            <a:r>
              <a:rPr lang="en-US" dirty="0"/>
              <a:t>Uses separate banks of memory for program and data</a:t>
            </a:r>
          </a:p>
          <a:p>
            <a:pPr lvl="1"/>
            <a:r>
              <a:rPr lang="en-US" dirty="0"/>
              <a:t>If you remember, ENIAC was actually a Harvard computer</a:t>
            </a:r>
          </a:p>
          <a:p>
            <a:r>
              <a:rPr lang="en-US" dirty="0"/>
              <a:t>Some CPUs can be switched from Harvard to Manchester by single fuse or just by reconnecting memory banks</a:t>
            </a:r>
          </a:p>
          <a:p>
            <a:r>
              <a:rPr lang="en-US" dirty="0"/>
              <a:t>Some textbooks and documents use other definitions</a:t>
            </a:r>
          </a:p>
          <a:p>
            <a:pPr lvl="1"/>
            <a:r>
              <a:rPr lang="en-US" dirty="0"/>
              <a:t>For example, some CPUs use separate caches for code and data, and this is called Harvard architecture even if these caches are backed by same main memory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899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D214F-1398-084C-A1E7-99D9735B6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materials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17079D-461C-3D4B-9484-075AE6DA6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hlinkClick r:id="rId2"/>
              </a:rPr>
              <a:t>http://fit.nsu.ru/~fat/Platforms</a:t>
            </a:r>
            <a:endParaRPr lang="en-US" dirty="0"/>
          </a:p>
          <a:p>
            <a:r>
              <a:rPr lang="en-US" dirty="0"/>
              <a:t>Short documentation on CdM-8 ISA and long book, containing full description of CdM-8 platform and toolchain and other useful and interesting info.</a:t>
            </a:r>
          </a:p>
          <a:p>
            <a:r>
              <a:rPr lang="en-US" dirty="0"/>
              <a:t>To run CdM-8 tools (</a:t>
            </a:r>
            <a:r>
              <a:rPr lang="en-US" dirty="0" err="1"/>
              <a:t>cocoide</a:t>
            </a:r>
            <a:r>
              <a:rPr lang="en-US" dirty="0"/>
              <a:t>, cocas, </a:t>
            </a:r>
            <a:r>
              <a:rPr lang="en-US" dirty="0" err="1"/>
              <a:t>cocoemu</a:t>
            </a:r>
            <a:r>
              <a:rPr lang="en-US" dirty="0"/>
              <a:t>), you need Python 2 (2.6 or 2.7 recommended).  </a:t>
            </a:r>
            <a:r>
              <a:rPr lang="en-US" dirty="0" err="1"/>
              <a:t>Cocoide</a:t>
            </a:r>
            <a:r>
              <a:rPr lang="en-US" dirty="0"/>
              <a:t> depends on </a:t>
            </a:r>
            <a:r>
              <a:rPr lang="en-US" dirty="0" err="1"/>
              <a:t>tkinter</a:t>
            </a:r>
            <a:r>
              <a:rPr lang="en-US" dirty="0"/>
              <a:t> library (installed by default on Windows and MacOS)</a:t>
            </a:r>
          </a:p>
          <a:p>
            <a:r>
              <a:rPr lang="en-US" dirty="0"/>
              <a:t>For your convenience, Logisim archive is included.  You also can download it from official site </a:t>
            </a:r>
            <a:r>
              <a:rPr lang="en-US" dirty="0">
                <a:hlinkClick r:id="rId3"/>
              </a:rPr>
              <a:t>http://www.cburch.com/logisim/</a:t>
            </a:r>
            <a:r>
              <a:rPr lang="en-US" dirty="0"/>
              <a:t> , it is free.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99866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284372-1D87-C147-9D03-157473737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will work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566A7E-9B05-1A44-8615-BC17568AA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Your main teaching guide is </a:t>
            </a:r>
            <a:r>
              <a:rPr lang="en-US" dirty="0" err="1"/>
              <a:t>Cocomaro</a:t>
            </a:r>
            <a:r>
              <a:rPr lang="en-US" dirty="0"/>
              <a:t> the Robot.</a:t>
            </a:r>
          </a:p>
          <a:p>
            <a:r>
              <a:rPr lang="en-US" dirty="0"/>
              <a:t>It is a mail robot which will send you emails</a:t>
            </a:r>
          </a:p>
          <a:p>
            <a:r>
              <a:rPr lang="en-US" dirty="0"/>
              <a:t>Every email will contain a task description and instructions how to submit a solution</a:t>
            </a:r>
          </a:p>
          <a:p>
            <a:r>
              <a:rPr lang="en-US" dirty="0"/>
              <a:t>After your send a correct solution for a task, </a:t>
            </a:r>
            <a:r>
              <a:rPr lang="en-US" dirty="0" err="1"/>
              <a:t>Cocomaro</a:t>
            </a:r>
            <a:r>
              <a:rPr lang="en-US" dirty="0"/>
              <a:t> will send you next one</a:t>
            </a:r>
          </a:p>
          <a:p>
            <a:r>
              <a:rPr lang="en-US" dirty="0" err="1"/>
              <a:t>Cocomaro</a:t>
            </a:r>
            <a:r>
              <a:rPr lang="en-US" dirty="0"/>
              <a:t> checks for new mail every three minutes 24/7 (if it does not, you should alert me)</a:t>
            </a:r>
          </a:p>
          <a:p>
            <a:r>
              <a:rPr lang="en-US" dirty="0"/>
              <a:t>If you have questions, you are free to ask me and other teachers, personally during practice lessons or by email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27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what we mean by Platform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Platform is something you can use </a:t>
            </a:r>
            <a:br>
              <a:rPr lang="en-US" dirty="0"/>
            </a:br>
            <a:r>
              <a:rPr lang="en-US" dirty="0"/>
              <a:t>to build something else</a:t>
            </a:r>
          </a:p>
          <a:p>
            <a:r>
              <a:rPr lang="en-US" dirty="0"/>
              <a:t>In this course, we somewhat extend this concept</a:t>
            </a:r>
          </a:p>
          <a:p>
            <a:pPr lvl="1"/>
            <a:r>
              <a:rPr lang="en-US" dirty="0"/>
              <a:t>We call a Platform something you can use</a:t>
            </a:r>
          </a:p>
          <a:p>
            <a:pPr lvl="1"/>
            <a:r>
              <a:rPr lang="en-US" dirty="0"/>
              <a:t>So we can group application and system components into a single category</a:t>
            </a:r>
          </a:p>
          <a:p>
            <a:r>
              <a:rPr lang="en-US" dirty="0"/>
              <a:t>In computing, many platforms are actually </a:t>
            </a:r>
            <a:br>
              <a:rPr lang="en-US" dirty="0"/>
            </a:br>
            <a:r>
              <a:rPr lang="en-US" i="1" dirty="0"/>
              <a:t>virtual machines</a:t>
            </a:r>
            <a:r>
              <a:rPr lang="en-US" dirty="0"/>
              <a:t> built on top of another platform</a:t>
            </a:r>
            <a:endParaRPr lang="en-US" i="1" dirty="0"/>
          </a:p>
          <a:p>
            <a:r>
              <a:rPr lang="en-US" dirty="0"/>
              <a:t>But you cannot build a purely virtual machine</a:t>
            </a:r>
          </a:p>
          <a:p>
            <a:pPr lvl="1"/>
            <a:r>
              <a:rPr lang="en-US" dirty="0"/>
              <a:t>There must be something real at the bottom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0D171-88CD-4D42-8120-8C57E3EB4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grading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A20EAD-1366-664D-8CD4-D114ABA2F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Tasks sent by </a:t>
            </a:r>
            <a:r>
              <a:rPr lang="en-US" dirty="0" err="1"/>
              <a:t>Cocomaro</a:t>
            </a:r>
            <a:r>
              <a:rPr lang="en-US" dirty="0"/>
              <a:t> will not be graded, so cheating is pointless</a:t>
            </a:r>
          </a:p>
          <a:p>
            <a:r>
              <a:rPr lang="en-US" dirty="0"/>
              <a:t>We will have assessment tests on most of practical lessons</a:t>
            </a:r>
          </a:p>
          <a:p>
            <a:r>
              <a:rPr lang="en-US" dirty="0"/>
              <a:t>Assessments will include questions and solving tasks similar to ones that were sent by </a:t>
            </a:r>
            <a:r>
              <a:rPr lang="en-US" dirty="0" err="1"/>
              <a:t>Cocomaro</a:t>
            </a:r>
            <a:endParaRPr lang="en-US" dirty="0"/>
          </a:p>
          <a:p>
            <a:r>
              <a:rPr lang="en-US" dirty="0"/>
              <a:t>You will solve tasks in controlled environment, with cheating prohibited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153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CD953-CA5A-DD43-99D0-0A3AB2767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grading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D7848-9106-FB46-99C6-99607FA68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First semester is graded fail/pass</a:t>
            </a:r>
          </a:p>
          <a:p>
            <a:r>
              <a:rPr lang="en-US" dirty="0"/>
              <a:t>To pass, you must successfully complete ~25% of all tests </a:t>
            </a:r>
            <a:br>
              <a:rPr lang="en-US" dirty="0"/>
            </a:br>
            <a:r>
              <a:rPr lang="en-US" dirty="0"/>
              <a:t>(I hope this will be simple)</a:t>
            </a:r>
          </a:p>
          <a:p>
            <a:r>
              <a:rPr lang="en-US" dirty="0"/>
              <a:t>Second semester is graded 2/3/4/5</a:t>
            </a:r>
          </a:p>
          <a:p>
            <a:r>
              <a:rPr lang="en-US" dirty="0"/>
              <a:t>You do a group project</a:t>
            </a:r>
          </a:p>
          <a:p>
            <a:r>
              <a:rPr lang="en-US" dirty="0"/>
              <a:t>Groups are formed semi-randomly, so every team will have students of different level (based on assessment tests)</a:t>
            </a:r>
          </a:p>
          <a:p>
            <a:r>
              <a:rPr lang="en-US" dirty="0"/>
              <a:t>Group project results are main component of the final grade</a:t>
            </a:r>
          </a:p>
          <a:p>
            <a:r>
              <a:rPr lang="en-US" dirty="0"/>
              <a:t>If you are not happy with project results, you can try to get a higher grade by passing the exam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5635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6777C-F160-C04C-94DC-969637FC3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interesting facts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977B84-F3E7-B947-AE21-A649C6158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the first working von Neumann computers was created programmatically</a:t>
            </a:r>
          </a:p>
          <a:p>
            <a:r>
              <a:rPr lang="en-US" dirty="0"/>
              <a:t>Originally it was the first fully-electronic computer called ENIAC </a:t>
            </a:r>
          </a:p>
          <a:p>
            <a:r>
              <a:rPr lang="en-US" dirty="0"/>
              <a:t>Design started in 1943, delivered in 1945</a:t>
            </a:r>
          </a:p>
          <a:p>
            <a:r>
              <a:rPr lang="en-US" dirty="0"/>
              <a:t>Used for military research, including numerical modelling of thermonuclear explosives</a:t>
            </a:r>
          </a:p>
          <a:p>
            <a:r>
              <a:rPr lang="en-US" dirty="0"/>
              <a:t>It was programmed by so called plugboards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5588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C2AEE-1424-A44B-9146-63C7FAF11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Plugboards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F84959-4FE2-684E-9AF8-5F1217EB4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3106688" cy="4133056"/>
          </a:xfrm>
        </p:spPr>
        <p:txBody>
          <a:bodyPr>
            <a:normAutofit/>
          </a:bodyPr>
          <a:lstStyle/>
          <a:p>
            <a:r>
              <a:rPr lang="en-US" sz="3000" dirty="0"/>
              <a:t>Also known as patch panels</a:t>
            </a:r>
          </a:p>
          <a:p>
            <a:r>
              <a:rPr lang="en-US" sz="3000" dirty="0"/>
              <a:t>Used in 1930s </a:t>
            </a:r>
            <a:br>
              <a:rPr lang="en-US" sz="3000" dirty="0"/>
            </a:br>
            <a:r>
              <a:rPr lang="en-US" sz="3000" dirty="0"/>
              <a:t>to “program”</a:t>
            </a:r>
            <a:br>
              <a:rPr lang="en-US" sz="3000" dirty="0"/>
            </a:br>
            <a:r>
              <a:rPr lang="en-US" sz="3000" dirty="0"/>
              <a:t>IBM tabulators (machines for processing punch cards) </a:t>
            </a:r>
          </a:p>
          <a:p>
            <a:endParaRPr lang="ru-RU" dirty="0"/>
          </a:p>
        </p:txBody>
      </p:sp>
      <p:pic>
        <p:nvPicPr>
          <p:cNvPr id="2052" name="Picture 4" descr="https://upload.wikimedia.org/wikipedia/commons/b/b7/IBM402plugboard.Shrigley.wireside.jpg">
            <a:extLst>
              <a:ext uri="{FF2B5EF4-FFF2-40B4-BE49-F238E27FC236}">
                <a16:creationId xmlns:a16="http://schemas.microsoft.com/office/drawing/2014/main" id="{C12624C9-B857-B945-9B6A-6F550A6B3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60" y="1930466"/>
            <a:ext cx="4905983" cy="368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CF8636-4024-224E-A143-A6E278F80D8E}"/>
              </a:ext>
            </a:extLst>
          </p:cNvPr>
          <p:cNvSpPr txBox="1"/>
          <p:nvPr/>
        </p:nvSpPr>
        <p:spPr>
          <a:xfrm>
            <a:off x="1185887" y="6124059"/>
            <a:ext cx="766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CC BY 2.5, https://</a:t>
            </a:r>
            <a:r>
              <a:rPr lang="en-US" dirty="0" err="1"/>
              <a:t>commons.wikimedia.org</a:t>
            </a:r>
            <a:r>
              <a:rPr lang="en-US" dirty="0"/>
              <a:t>/w/</a:t>
            </a:r>
            <a:r>
              <a:rPr lang="en-US" dirty="0" err="1"/>
              <a:t>index.php?curid</a:t>
            </a:r>
            <a:r>
              <a:rPr lang="en-US" dirty="0"/>
              <a:t>=522789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12973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97D078-5EEE-774F-9CEB-D28FBB135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Plugboards and tabulators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FA3F64-21F3-A542-86C5-453006687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pPr marL="0" indent="0">
              <a:buNone/>
            </a:pPr>
            <a:r>
              <a:rPr lang="en" dirty="0"/>
              <a:t>An </a:t>
            </a:r>
            <a:r>
              <a:rPr lang="en" dirty="0">
                <a:hlinkClick r:id="rId2" tooltip="IBM 407"/>
              </a:rPr>
              <a:t>IBM 407</a:t>
            </a:r>
            <a:r>
              <a:rPr lang="en" dirty="0"/>
              <a:t> Accounting Machine with control panel (plugboard) inserted, but not engaged.</a:t>
            </a:r>
            <a:endParaRPr lang="ru-RU" dirty="0"/>
          </a:p>
        </p:txBody>
      </p:sp>
      <p:pic>
        <p:nvPicPr>
          <p:cNvPr id="3074" name="Picture 2" descr="https://upload.wikimedia.org/wikipedia/commons/9/97/Ibm407_tabulator_1961_01.redstone.jpg">
            <a:extLst>
              <a:ext uri="{FF2B5EF4-FFF2-40B4-BE49-F238E27FC236}">
                <a16:creationId xmlns:a16="http://schemas.microsoft.com/office/drawing/2014/main" id="{0B06F55B-8189-5140-8C87-83CD53AD5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06040"/>
            <a:ext cx="3841338" cy="480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9600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B0772-D761-1F44-935F-10C7F5D73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ENIAC</a:t>
            </a:r>
            <a:endParaRPr lang="ru-RU" dirty="0"/>
          </a:p>
        </p:txBody>
      </p:sp>
      <p:pic>
        <p:nvPicPr>
          <p:cNvPr id="1026" name="Picture 2" descr="https://upload.wikimedia.org/wikipedia/commons/4/4e/Eniac.jpg">
            <a:extLst>
              <a:ext uri="{FF2B5EF4-FFF2-40B4-BE49-F238E27FC236}">
                <a16:creationId xmlns:a16="http://schemas.microsoft.com/office/drawing/2014/main" id="{26BEB425-B84E-394D-8135-B58985B55E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154" y="1556792"/>
            <a:ext cx="592264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7D947C-D25F-784F-A5E6-B42B75CC8400}"/>
              </a:ext>
            </a:extLst>
          </p:cNvPr>
          <p:cNvSpPr txBox="1"/>
          <p:nvPr/>
        </p:nvSpPr>
        <p:spPr>
          <a:xfrm>
            <a:off x="457200" y="1556792"/>
            <a:ext cx="197284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On the left: </a:t>
            </a:r>
          </a:p>
          <a:p>
            <a:r>
              <a:rPr lang="en-US" dirty="0"/>
              <a:t>Arithmetical units</a:t>
            </a:r>
            <a:br>
              <a:rPr lang="en-US" dirty="0"/>
            </a:br>
            <a:r>
              <a:rPr lang="en-US" dirty="0"/>
              <a:t>with plugboards</a:t>
            </a:r>
          </a:p>
          <a:p>
            <a:endParaRPr lang="en-US" dirty="0"/>
          </a:p>
          <a:p>
            <a:r>
              <a:rPr lang="en-US" b="1" dirty="0"/>
              <a:t>On the right:</a:t>
            </a:r>
          </a:p>
          <a:p>
            <a:r>
              <a:rPr lang="en-US" dirty="0"/>
              <a:t>Function tables</a:t>
            </a:r>
            <a:br>
              <a:rPr lang="en-US" dirty="0"/>
            </a:br>
            <a:r>
              <a:rPr lang="en-US" dirty="0"/>
              <a:t>(sort of read-only</a:t>
            </a:r>
          </a:p>
          <a:p>
            <a:r>
              <a:rPr lang="en-US" dirty="0"/>
              <a:t>random-access</a:t>
            </a:r>
          </a:p>
          <a:p>
            <a:r>
              <a:rPr lang="en-US" dirty="0"/>
              <a:t>memory, every cell</a:t>
            </a:r>
            <a:br>
              <a:rPr lang="en-US" dirty="0"/>
            </a:br>
            <a:r>
              <a:rPr lang="en-US" dirty="0"/>
              <a:t>is a mechanical </a:t>
            </a:r>
          </a:p>
          <a:p>
            <a:r>
              <a:rPr lang="en-US" dirty="0"/>
              <a:t>10-position switch)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2680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17B5E-1385-D542-B7C9-9E7D20910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ENIAC as von Neumann CPU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D174AF-A1E1-764D-B93A-B7195C56C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 1948, ENIAC was converted to a stored-program computer by creating a ”program” (plugboard wiring) to use function tables as program memory</a:t>
            </a:r>
          </a:p>
          <a:p>
            <a:r>
              <a:rPr lang="en-US" dirty="0"/>
              <a:t>Von Neumann was not inventor of this idea, but he worked as a consultant in EDVAC project and participated in ENIAC conversion</a:t>
            </a:r>
          </a:p>
          <a:p>
            <a:r>
              <a:rPr lang="en-US" dirty="0"/>
              <a:t>EDVAC was operational in 1949 and was not a true von Neumann machine</a:t>
            </a:r>
          </a:p>
          <a:p>
            <a:r>
              <a:rPr lang="en-US" dirty="0"/>
              <a:t>EDVAC used serial (not random access) program memory based on mercury delay lines</a:t>
            </a:r>
          </a:p>
        </p:txBody>
      </p:sp>
    </p:spTree>
    <p:extLst>
      <p:ext uri="{BB962C8B-B14F-4D97-AF65-F5344CB8AC3E}">
        <p14:creationId xmlns:p14="http://schemas.microsoft.com/office/powerpoint/2010/main" val="9025114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B5A52-1A8B-4F45-B735-4563D87A0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true von Neumann computer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2FED30-B740-3D42-8CE2-E021D4DA7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“Manchester baby” or SSEM</a:t>
            </a:r>
          </a:p>
          <a:p>
            <a:r>
              <a:rPr lang="en-US" dirty="0"/>
              <a:t>Created in Victoria University of Manchester, England</a:t>
            </a:r>
          </a:p>
          <a:p>
            <a:r>
              <a:rPr lang="en-US" dirty="0"/>
              <a:t>Von Neumann had nothing to do with that project</a:t>
            </a:r>
          </a:p>
          <a:p>
            <a:r>
              <a:rPr lang="en-US" dirty="0"/>
              <a:t>Run first program 21 June 1948</a:t>
            </a:r>
            <a:br>
              <a:rPr lang="en-US" dirty="0"/>
            </a:br>
            <a:r>
              <a:rPr lang="en-US" dirty="0"/>
              <a:t>three months before converted ENIAC</a:t>
            </a:r>
          </a:p>
          <a:p>
            <a:r>
              <a:rPr lang="en-US" dirty="0"/>
              <a:t>Had random-access memory based on so-called Williams tube (read Wikipedia...)</a:t>
            </a:r>
          </a:p>
          <a:p>
            <a:r>
              <a:rPr lang="en-US" dirty="0"/>
              <a:t>Used same memory for program and data</a:t>
            </a:r>
          </a:p>
          <a:p>
            <a:r>
              <a:rPr lang="en-US" dirty="0"/>
              <a:t>Was a testbed for Manchester Mark I and later Ferranti Mark I (first serially produced and commercially available stored-memory computer)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71404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089A09-2C5D-7640-B824-3D16CC9B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 next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C11868-AE3C-5641-A44A-284460C94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After stored program computer proved to be a good idea, people started to write program tools to simplify programming: assemblers and linkers</a:t>
            </a:r>
          </a:p>
          <a:p>
            <a:r>
              <a:rPr lang="en-US" dirty="0"/>
              <a:t>Then other people invented higher level languages, like </a:t>
            </a:r>
            <a:r>
              <a:rPr lang="en-US" dirty="0" err="1"/>
              <a:t>autocode</a:t>
            </a:r>
            <a:r>
              <a:rPr lang="en-US" dirty="0"/>
              <a:t>, Fortran and Lisp</a:t>
            </a:r>
          </a:p>
          <a:p>
            <a:r>
              <a:rPr lang="en-US" dirty="0"/>
              <a:t>And then it got out of control and now we have multilevel platforms writing programs for themselves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920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languages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Digital computers are language machines</a:t>
            </a:r>
          </a:p>
          <a:p>
            <a:pPr lvl="1"/>
            <a:r>
              <a:rPr lang="en-US" dirty="0"/>
              <a:t>You write a program in some language</a:t>
            </a:r>
          </a:p>
          <a:p>
            <a:pPr lvl="1"/>
            <a:r>
              <a:rPr lang="en-US" dirty="0"/>
              <a:t>Computer runs (executes) it</a:t>
            </a:r>
          </a:p>
          <a:p>
            <a:r>
              <a:rPr lang="en-US" dirty="0"/>
              <a:t>Every platform has a language (some have many)</a:t>
            </a:r>
          </a:p>
          <a:p>
            <a:r>
              <a:rPr lang="en-US" dirty="0">
                <a:cs typeface="Calibri"/>
              </a:rPr>
              <a:t>Build something on a platform 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~= write a program using a platform language</a:t>
            </a:r>
          </a:p>
          <a:p>
            <a:r>
              <a:rPr lang="en-US" dirty="0"/>
              <a:t>But platform is not A language, </a:t>
            </a:r>
          </a:p>
          <a:p>
            <a:r>
              <a:rPr lang="en-US" dirty="0"/>
              <a:t>It is an environment (virtual machine) to run programs in a specific language</a:t>
            </a:r>
          </a:p>
          <a:p>
            <a:r>
              <a:rPr lang="en-US" dirty="0"/>
              <a:t>And often a toolset to aid in creating programs (debuggers, profilers, IDE, </a:t>
            </a:r>
            <a:r>
              <a:rPr lang="en-US" dirty="0" err="1"/>
              <a:t>etc</a:t>
            </a:r>
            <a:r>
              <a:rPr lang="en-US" dirty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Platforms hierarchy</a:t>
            </a:r>
            <a:endParaRPr lang="ru-RU" dirty="0"/>
          </a:p>
        </p:txBody>
      </p:sp>
      <p:pic>
        <p:nvPicPr>
          <p:cNvPr id="8" name="Содержимое 7" descr="fig1-1.e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916832"/>
            <a:ext cx="7950940" cy="315260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21E750-C907-AE4B-83F8-3CB01288E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is even more complex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00A36-BA8D-3C4D-B7D3-F4D27E0F5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Modern technology allows us to build anything from anything</a:t>
            </a:r>
          </a:p>
          <a:p>
            <a:r>
              <a:rPr lang="en-US" dirty="0"/>
              <a:t>Application-level platform can have it’s own programming language (“scripting language”), and people can use it to build something of even higher level</a:t>
            </a:r>
          </a:p>
          <a:p>
            <a:pPr lvl="1"/>
            <a:r>
              <a:rPr lang="en-US" dirty="0"/>
              <a:t>Example: Web browsers and JavaScript</a:t>
            </a:r>
          </a:p>
          <a:p>
            <a:r>
              <a:rPr lang="en-US" dirty="0"/>
              <a:t>You can use high-level platforms to emulate lower-level ones</a:t>
            </a:r>
          </a:p>
          <a:p>
            <a:pPr lvl="1"/>
            <a:r>
              <a:rPr lang="en-US" dirty="0"/>
              <a:t>Example: Virtual machines in narrow sense </a:t>
            </a:r>
            <a:br>
              <a:rPr lang="en-US" dirty="0"/>
            </a:br>
            <a:r>
              <a:rPr lang="en-US" dirty="0"/>
              <a:t>(hypervisors, like VirtualBox or VMWare)</a:t>
            </a:r>
          </a:p>
          <a:p>
            <a:pPr lvl="1"/>
            <a:r>
              <a:rPr lang="en-US" dirty="0"/>
              <a:t>You can write a program in JS, emulating a hardware CPU capable of booting Linux or Unix  (try to calculate a platform level of C program running on this system) and because of optimizing </a:t>
            </a:r>
            <a:r>
              <a:rPr lang="en-US" dirty="0" err="1"/>
              <a:t>JiT</a:t>
            </a:r>
            <a:r>
              <a:rPr lang="en-US" dirty="0"/>
              <a:t> it can have a decent performance</a:t>
            </a:r>
          </a:p>
          <a:p>
            <a:r>
              <a:rPr lang="en-US" dirty="0"/>
              <a:t>We won’t discuss it now, let’s deal with simple case first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36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so many levels?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Short answer:</a:t>
            </a:r>
          </a:p>
          <a:p>
            <a:pPr lvl="1"/>
            <a:r>
              <a:rPr lang="en-US" dirty="0"/>
              <a:t>Modern computer systems are very complex</a:t>
            </a:r>
          </a:p>
          <a:p>
            <a:pPr lvl="1"/>
            <a:r>
              <a:rPr lang="en-US" dirty="0"/>
              <a:t>Hierarchy is one of best ways to deal with complexity</a:t>
            </a:r>
          </a:p>
          <a:p>
            <a:r>
              <a:rPr lang="en-US" dirty="0"/>
              <a:t>Another short answer</a:t>
            </a:r>
          </a:p>
          <a:p>
            <a:pPr lvl="1"/>
            <a:r>
              <a:rPr lang="en-US" dirty="0"/>
              <a:t>You can simplify programming </a:t>
            </a:r>
            <a:br>
              <a:rPr lang="en-US" dirty="0"/>
            </a:br>
            <a:r>
              <a:rPr lang="en-US" dirty="0"/>
              <a:t>(=&gt; write more complex programs) </a:t>
            </a:r>
            <a:br>
              <a:rPr lang="en-US" dirty="0"/>
            </a:br>
            <a:r>
              <a:rPr lang="en-US" dirty="0"/>
              <a:t>by making computer to help you write programs </a:t>
            </a:r>
          </a:p>
          <a:p>
            <a:pPr lvl="1"/>
            <a:r>
              <a:rPr lang="en-US" dirty="0"/>
              <a:t>Then it got out of control</a:t>
            </a:r>
          </a:p>
          <a:p>
            <a:r>
              <a:rPr lang="en-US" dirty="0"/>
              <a:t>Long answer:</a:t>
            </a:r>
          </a:p>
          <a:p>
            <a:pPr lvl="1"/>
            <a:r>
              <a:rPr lang="en-US" dirty="0"/>
              <a:t>Probably you will understand it </a:t>
            </a:r>
            <a:br>
              <a:rPr lang="en-US" dirty="0"/>
            </a:br>
            <a:r>
              <a:rPr lang="en-US" dirty="0"/>
              <a:t>as you learn several platforms of different levels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virtual machine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 this course, virtual machine is a platform that is different from lower level platform</a:t>
            </a:r>
          </a:p>
          <a:p>
            <a:pPr lvl="1"/>
            <a:r>
              <a:rPr lang="en-US" dirty="0"/>
              <a:t>Other textbooks and documents can use different definitions</a:t>
            </a:r>
          </a:p>
          <a:p>
            <a:r>
              <a:rPr lang="en-US" dirty="0"/>
              <a:t>Usually, higher level platform is easier to program</a:t>
            </a:r>
          </a:p>
          <a:p>
            <a:r>
              <a:rPr lang="en-US" dirty="0"/>
              <a:t>So, most programming is done in Level 4 and higher</a:t>
            </a:r>
          </a:p>
          <a:p>
            <a:r>
              <a:rPr lang="en-US" dirty="0"/>
              <a:t>Other reasons to create virtual machines:</a:t>
            </a:r>
          </a:p>
          <a:p>
            <a:pPr lvl="1"/>
            <a:r>
              <a:rPr lang="en-US" dirty="0"/>
              <a:t>To run programs from old or different platforms</a:t>
            </a:r>
          </a:p>
          <a:p>
            <a:pPr lvl="1"/>
            <a:r>
              <a:rPr lang="en-US" dirty="0"/>
              <a:t>To run several platforms on single physical machine</a:t>
            </a:r>
          </a:p>
          <a:p>
            <a:pPr lvl="1"/>
            <a:r>
              <a:rPr lang="en-US" dirty="0"/>
              <a:t>To aid in testing and debugging</a:t>
            </a:r>
          </a:p>
          <a:p>
            <a:pPr lvl="1"/>
            <a:r>
              <a:rPr lang="en-US" dirty="0"/>
              <a:t>Etc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89AFF-A9B3-1542-9534-45EFF9095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study low level platforms?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26A5B0-391F-1647-B216-E79F2F886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Virtual machines are not perfect</a:t>
            </a:r>
          </a:p>
          <a:p>
            <a:r>
              <a:rPr lang="en-US" dirty="0"/>
              <a:t>VM tries to isolate you from details of lower-level platform, but it is impossible</a:t>
            </a:r>
          </a:p>
          <a:p>
            <a:r>
              <a:rPr lang="en-US" dirty="0"/>
              <a:t>Specifics of low-level platforms (resource limitations, performance bottlenecks, logical constraints, </a:t>
            </a:r>
            <a:r>
              <a:rPr lang="en-US" dirty="0" err="1"/>
              <a:t>etc</a:t>
            </a:r>
            <a:r>
              <a:rPr lang="en-US" dirty="0"/>
              <a:t>) leak to higher levels</a:t>
            </a:r>
          </a:p>
          <a:p>
            <a:r>
              <a:rPr lang="en-US" dirty="0"/>
              <a:t>If you know low-level platforms, you will understand higher-level ones (like C language or operating systems) much better.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8402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1767</Words>
  <Application>Microsoft Macintosh PowerPoint</Application>
  <PresentationFormat>Экран (4:3)</PresentationFormat>
  <Paragraphs>240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1" baseType="lpstr">
      <vt:lpstr>Arial</vt:lpstr>
      <vt:lpstr>Calibri</vt:lpstr>
      <vt:lpstr>Тема Office</vt:lpstr>
      <vt:lpstr>Lecture 1  Introduction</vt:lpstr>
      <vt:lpstr>What is a [computing] platform?</vt:lpstr>
      <vt:lpstr>So, what we mean by Platform</vt:lpstr>
      <vt:lpstr>Computer languages</vt:lpstr>
      <vt:lpstr>Platforms hierarchy</vt:lpstr>
      <vt:lpstr>It is even more complex</vt:lpstr>
      <vt:lpstr>Why so many levels?</vt:lpstr>
      <vt:lpstr>What is virtual machine</vt:lpstr>
      <vt:lpstr>Why study low level platforms?</vt:lpstr>
      <vt:lpstr>Language translation</vt:lpstr>
      <vt:lpstr>Advantages of compilation</vt:lpstr>
      <vt:lpstr>Advantages of interpretation</vt:lpstr>
      <vt:lpstr>Software and hardware</vt:lpstr>
      <vt:lpstr>Reasons to choose </vt:lpstr>
      <vt:lpstr>Von Neumann computer</vt:lpstr>
      <vt:lpstr>More on von Neumann computers</vt:lpstr>
      <vt:lpstr>CPU commands</vt:lpstr>
      <vt:lpstr>Why random access is important</vt:lpstr>
      <vt:lpstr>CPU families</vt:lpstr>
      <vt:lpstr>Popular ISA: ARM and x86</vt:lpstr>
      <vt:lpstr>Why not study commercial ISA?</vt:lpstr>
      <vt:lpstr>Welcome CdM-8</vt:lpstr>
      <vt:lpstr>Why CdM-8 (an analogy)</vt:lpstr>
      <vt:lpstr>So let’s start from something simpler</vt:lpstr>
      <vt:lpstr>Why it is good idea</vt:lpstr>
      <vt:lpstr>Advantages of CdM-8</vt:lpstr>
      <vt:lpstr>Two types of von Neumann CPU</vt:lpstr>
      <vt:lpstr>Course materials</vt:lpstr>
      <vt:lpstr>How we will work</vt:lpstr>
      <vt:lpstr>Course grading</vt:lpstr>
      <vt:lpstr>Course grading</vt:lpstr>
      <vt:lpstr>Some interesting facts</vt:lpstr>
      <vt:lpstr>Plugboards</vt:lpstr>
      <vt:lpstr>Plugboards and tabulators</vt:lpstr>
      <vt:lpstr>ENIAC</vt:lpstr>
      <vt:lpstr>ENIAC as von Neumann CPU</vt:lpstr>
      <vt:lpstr>First true von Neumann computer</vt:lpstr>
      <vt:lpstr>What happened next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fat</dc:creator>
  <cp:lastModifiedBy>Dmitry Irtegov</cp:lastModifiedBy>
  <cp:revision>17</cp:revision>
  <dcterms:created xsi:type="dcterms:W3CDTF">2018-09-03T08:22:38Z</dcterms:created>
  <dcterms:modified xsi:type="dcterms:W3CDTF">2019-09-01T16:55:00Z</dcterms:modified>
</cp:coreProperties>
</file>